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8" r:id="rId3"/>
    <p:sldId id="259" r:id="rId4"/>
    <p:sldId id="266" r:id="rId5"/>
    <p:sldId id="260" r:id="rId6"/>
    <p:sldId id="262" r:id="rId7"/>
    <p:sldId id="261" r:id="rId8"/>
    <p:sldId id="265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hs75023" initials="o" lastIdx="0" clrIdx="0">
    <p:extLst>
      <p:ext uri="{19B8F6BF-5375-455C-9EA6-DF929625EA0E}">
        <p15:presenceInfo xmlns:p15="http://schemas.microsoft.com/office/powerpoint/2012/main" userId="ohs7502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FF85"/>
    <a:srgbClr val="005426"/>
    <a:srgbClr val="003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濃色スタイル 2 - アクセント 5/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3126" autoAdjust="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B8566-B380-49A5-8461-70517A9FE1E9}" type="datetimeFigureOut">
              <a:rPr kumimoji="1" lang="ja-JP" altLang="en-US" smtClean="0"/>
              <a:t>2019/10/28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69701-4A8F-46F1-A6F1-0C622213C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53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①コンセプト</a:t>
            </a:r>
            <a:endParaRPr kumimoji="1" lang="en-US" altLang="ja-JP" dirty="0" smtClean="0"/>
          </a:p>
          <a:p>
            <a:r>
              <a:rPr kumimoji="1" lang="ja-JP" altLang="en-US" dirty="0" smtClean="0"/>
              <a:t>②競争の楽しさ</a:t>
            </a:r>
            <a:endParaRPr kumimoji="1" lang="en-US" altLang="ja-JP" dirty="0" smtClean="0"/>
          </a:p>
          <a:p>
            <a:r>
              <a:rPr kumimoji="1" lang="ja-JP" altLang="en-US" dirty="0" smtClean="0"/>
              <a:t>③パーティーゲーム</a:t>
            </a:r>
            <a:endParaRPr kumimoji="1" lang="en-US" altLang="ja-JP" dirty="0" smtClean="0"/>
          </a:p>
          <a:p>
            <a:r>
              <a:rPr kumimoji="1" lang="ja-JP" altLang="en-US" dirty="0" smtClean="0"/>
              <a:t>④カードバトルで表現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100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51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68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65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186848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14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87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6848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00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934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86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929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9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70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54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137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正方形/長方形 84"/>
          <p:cNvSpPr/>
          <p:nvPr/>
        </p:nvSpPr>
        <p:spPr>
          <a:xfrm>
            <a:off x="3415779" y="57020"/>
            <a:ext cx="5004817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6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目的</a:t>
            </a:r>
            <a:endParaRPr kumimoji="1" lang="ja-JP" altLang="en-US" sz="66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72068" y="1424756"/>
            <a:ext cx="6121662" cy="904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ライバルより建物を建てたり</a:t>
            </a:r>
            <a:endParaRPr kumimoji="1" lang="en-US" altLang="ja-JP" sz="3200" b="1" dirty="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邪魔したりして勝利を目指せ</a:t>
            </a:r>
            <a:r>
              <a:rPr kumimoji="1" lang="en-US" altLang="ja-JP" sz="3200" b="1" dirty="0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!!</a:t>
            </a:r>
            <a:endParaRPr kumimoji="1" lang="ja-JP" altLang="en-US" sz="3200" b="1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1" y="2500208"/>
            <a:ext cx="2500575" cy="28215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6" y="2808515"/>
            <a:ext cx="7240519" cy="35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5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正方形/長方形 84"/>
          <p:cNvSpPr/>
          <p:nvPr/>
        </p:nvSpPr>
        <p:spPr>
          <a:xfrm>
            <a:off x="3565289" y="56473"/>
            <a:ext cx="5004817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カード見方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30" y="390794"/>
            <a:ext cx="3911238" cy="604464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908911" y="1207767"/>
            <a:ext cx="2312125" cy="8240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コスト</a:t>
            </a:r>
            <a:endParaRPr lang="en-US" sz="4000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V="1">
            <a:off x="7263757" y="1107350"/>
            <a:ext cx="1912437" cy="4920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7" y="547548"/>
            <a:ext cx="3911238" cy="5689069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 flipH="1" flipV="1">
            <a:off x="3056709" y="1033059"/>
            <a:ext cx="1809481" cy="6100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426574" y="1457055"/>
            <a:ext cx="2024743" cy="574765"/>
          </a:xfrm>
          <a:prstGeom prst="rect">
            <a:avLst/>
          </a:prstGeom>
          <a:noFill/>
          <a:ln w="76200">
            <a:solidFill>
              <a:srgbClr val="FFFF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正方形/長方形 16"/>
          <p:cNvSpPr/>
          <p:nvPr/>
        </p:nvSpPr>
        <p:spPr>
          <a:xfrm>
            <a:off x="8684077" y="1457054"/>
            <a:ext cx="2024743" cy="574765"/>
          </a:xfrm>
          <a:prstGeom prst="rect">
            <a:avLst/>
          </a:prstGeom>
          <a:noFill/>
          <a:ln w="76200">
            <a:solidFill>
              <a:srgbClr val="FFFF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正方形/長方形 17"/>
          <p:cNvSpPr/>
          <p:nvPr/>
        </p:nvSpPr>
        <p:spPr>
          <a:xfrm>
            <a:off x="4908911" y="2305465"/>
            <a:ext cx="2312125" cy="8240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カード名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 flipV="1">
            <a:off x="3451317" y="2061908"/>
            <a:ext cx="1429917" cy="7133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7263757" y="1949140"/>
            <a:ext cx="1306349" cy="7799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4908911" y="3392082"/>
            <a:ext cx="2312125" cy="8240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スコア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57098" y="3864391"/>
            <a:ext cx="1109092" cy="1284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4577225" y="4736750"/>
            <a:ext cx="2980944" cy="8240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カード効果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7532818" y="5148776"/>
            <a:ext cx="1151259" cy="224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58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1743734" y="1137285"/>
            <a:ext cx="8662462" cy="50430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円弧 26"/>
          <p:cNvSpPr/>
          <p:nvPr/>
        </p:nvSpPr>
        <p:spPr>
          <a:xfrm flipH="1">
            <a:off x="8655186" y="4736569"/>
            <a:ext cx="3485414" cy="2876480"/>
          </a:xfrm>
          <a:prstGeom prst="arc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865341"/>
              </p:ext>
            </p:extLst>
          </p:nvPr>
        </p:nvGraphicFramePr>
        <p:xfrm>
          <a:off x="3277635" y="1352304"/>
          <a:ext cx="5415328" cy="391725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76916">
                  <a:extLst>
                    <a:ext uri="{9D8B030D-6E8A-4147-A177-3AD203B41FA5}">
                      <a16:colId xmlns:a16="http://schemas.microsoft.com/office/drawing/2014/main" val="3940356831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1525779215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766951715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3872033456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2553003258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3016617798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1184642971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87186436"/>
                    </a:ext>
                  </a:extLst>
                </a:gridCol>
              </a:tblGrid>
              <a:tr h="48965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90256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54162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005744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121947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354047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674725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724624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5037"/>
                  </a:ext>
                </a:extLst>
              </a:tr>
            </a:tbl>
          </a:graphicData>
        </a:graphic>
      </p:graphicFrame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39" y="1137285"/>
            <a:ext cx="721372" cy="66433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71" y="1803649"/>
            <a:ext cx="852096" cy="73995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471" y="2478580"/>
            <a:ext cx="852096" cy="7550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758" y="3233640"/>
            <a:ext cx="798364" cy="71280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3565289" y="56473"/>
            <a:ext cx="5004817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建物と配置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84" y="2752321"/>
            <a:ext cx="587209" cy="587209"/>
          </a:xfrm>
          <a:prstGeom prst="rect">
            <a:avLst/>
          </a:prstGeom>
          <a:effectLst>
            <a:glow rad="254000">
              <a:srgbClr val="FF0000"/>
            </a:glow>
          </a:effectLst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96" y="4442894"/>
            <a:ext cx="1208753" cy="163586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51" y="4442894"/>
            <a:ext cx="1177449" cy="169309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71" y="4442893"/>
            <a:ext cx="1182052" cy="169970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79" y="4442893"/>
            <a:ext cx="1208753" cy="1635861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301" y="1137285"/>
            <a:ext cx="1441592" cy="134129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43" y="2609094"/>
            <a:ext cx="1381704" cy="1285574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43" y="5269560"/>
            <a:ext cx="662754" cy="808304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9625857" y="5350546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X3</a:t>
            </a:r>
            <a:endParaRPr 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286565" y="1534847"/>
            <a:ext cx="212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527843" y="2041499"/>
            <a:ext cx="16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ターン</a:t>
            </a:r>
            <a:endParaRPr 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286565" y="2983098"/>
            <a:ext cx="212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6" name="曲折矢印 35"/>
          <p:cNvSpPr/>
          <p:nvPr/>
        </p:nvSpPr>
        <p:spPr>
          <a:xfrm>
            <a:off x="3398691" y="2850478"/>
            <a:ext cx="1963044" cy="894969"/>
          </a:xfrm>
          <a:prstGeom prst="ben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534" y="3789824"/>
            <a:ext cx="1691312" cy="2288930"/>
          </a:xfrm>
          <a:prstGeom prst="rect">
            <a:avLst/>
          </a:prstGeom>
          <a:effectLst>
            <a:glow rad="254000">
              <a:srgbClr val="FF0000"/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テキスト ボックス 36"/>
          <p:cNvSpPr txBox="1"/>
          <p:nvPr/>
        </p:nvSpPr>
        <p:spPr>
          <a:xfrm>
            <a:off x="1726717" y="6144088"/>
            <a:ext cx="30024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１．カード選択</a:t>
            </a:r>
            <a:endParaRPr 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110656" y="2137277"/>
            <a:ext cx="38011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３．マスにドロップ</a:t>
            </a:r>
            <a:endParaRPr 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982541" y="2204813"/>
            <a:ext cx="233801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２．ドラッグ</a:t>
            </a:r>
            <a:endParaRPr 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4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/>
          <p:cNvSpPr/>
          <p:nvPr/>
        </p:nvSpPr>
        <p:spPr>
          <a:xfrm>
            <a:off x="474406" y="3915943"/>
            <a:ext cx="11090787" cy="2838818"/>
          </a:xfrm>
          <a:prstGeom prst="rect">
            <a:avLst/>
          </a:prstGeom>
          <a:solidFill>
            <a:schemeClr val="bg1">
              <a:alpha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474406" y="1066759"/>
            <a:ext cx="11090787" cy="2857499"/>
          </a:xfrm>
          <a:prstGeom prst="rect">
            <a:avLst/>
          </a:prstGeom>
          <a:solidFill>
            <a:schemeClr val="bg1">
              <a:alpha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3200400" y="150027"/>
            <a:ext cx="5638800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ランクアップと廃業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21" y="1327808"/>
            <a:ext cx="2839072" cy="1958699"/>
          </a:xfrm>
          <a:prstGeom prst="rect">
            <a:avLst/>
          </a:prstGeom>
        </p:spPr>
      </p:pic>
      <p:graphicFrame>
        <p:nvGraphicFramePr>
          <p:cNvPr id="35" name="表 34"/>
          <p:cNvGraphicFramePr>
            <a:graphicFrameLocks noGrp="1"/>
          </p:cNvGraphicFramePr>
          <p:nvPr/>
        </p:nvGraphicFramePr>
        <p:xfrm>
          <a:off x="1279422" y="1327807"/>
          <a:ext cx="2839071" cy="195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357">
                  <a:extLst>
                    <a:ext uri="{9D8B030D-6E8A-4147-A177-3AD203B41FA5}">
                      <a16:colId xmlns:a16="http://schemas.microsoft.com/office/drawing/2014/main" val="2008941022"/>
                    </a:ext>
                  </a:extLst>
                </a:gridCol>
                <a:gridCol w="946357">
                  <a:extLst>
                    <a:ext uri="{9D8B030D-6E8A-4147-A177-3AD203B41FA5}">
                      <a16:colId xmlns:a16="http://schemas.microsoft.com/office/drawing/2014/main" val="1094354272"/>
                    </a:ext>
                  </a:extLst>
                </a:gridCol>
                <a:gridCol w="946357">
                  <a:extLst>
                    <a:ext uri="{9D8B030D-6E8A-4147-A177-3AD203B41FA5}">
                      <a16:colId xmlns:a16="http://schemas.microsoft.com/office/drawing/2014/main" val="2586155572"/>
                    </a:ext>
                  </a:extLst>
                </a:gridCol>
              </a:tblGrid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562607"/>
                  </a:ext>
                </a:extLst>
              </a:tr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592283"/>
                  </a:ext>
                </a:extLst>
              </a:tr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108293"/>
                  </a:ext>
                </a:extLst>
              </a:tr>
            </a:tbl>
          </a:graphicData>
        </a:graphic>
      </p:graphicFrame>
      <p:sp>
        <p:nvSpPr>
          <p:cNvPr id="37" name="正方形/長方形 36"/>
          <p:cNvSpPr/>
          <p:nvPr/>
        </p:nvSpPr>
        <p:spPr>
          <a:xfrm>
            <a:off x="1298311" y="1984178"/>
            <a:ext cx="928228" cy="645958"/>
          </a:xfrm>
          <a:prstGeom prst="rect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226539" y="2630136"/>
            <a:ext cx="928228" cy="645958"/>
          </a:xfrm>
          <a:prstGeom prst="rect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234842" y="1307618"/>
            <a:ext cx="928228" cy="645958"/>
          </a:xfrm>
          <a:prstGeom prst="rect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49" y="1675575"/>
            <a:ext cx="982615" cy="909583"/>
          </a:xfrm>
          <a:prstGeom prst="rect">
            <a:avLst/>
          </a:prstGeom>
          <a:effectLst>
            <a:glow rad="127000">
              <a:srgbClr val="FF0000">
                <a:alpha val="85000"/>
              </a:srgbClr>
            </a:glow>
          </a:effectLst>
        </p:spPr>
      </p:pic>
      <p:sp>
        <p:nvSpPr>
          <p:cNvPr id="40" name="正方形/長方形 39"/>
          <p:cNvSpPr/>
          <p:nvPr/>
        </p:nvSpPr>
        <p:spPr>
          <a:xfrm>
            <a:off x="3208013" y="1966895"/>
            <a:ext cx="928228" cy="645958"/>
          </a:xfrm>
          <a:prstGeom prst="rect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85" y="1675575"/>
            <a:ext cx="982615" cy="909583"/>
          </a:xfrm>
          <a:prstGeom prst="rect">
            <a:avLst/>
          </a:prstGeom>
          <a:effectLst>
            <a:glow rad="127000">
              <a:srgbClr val="FF0000">
                <a:alpha val="85000"/>
              </a:srgbClr>
            </a:glow>
          </a:effectLst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343" y="1327808"/>
            <a:ext cx="2839072" cy="1958699"/>
          </a:xfrm>
          <a:prstGeom prst="rect">
            <a:avLst/>
          </a:prstGeom>
        </p:spPr>
      </p:pic>
      <p:graphicFrame>
        <p:nvGraphicFramePr>
          <p:cNvPr id="42" name="表 41"/>
          <p:cNvGraphicFramePr>
            <a:graphicFrameLocks noGrp="1"/>
          </p:cNvGraphicFramePr>
          <p:nvPr/>
        </p:nvGraphicFramePr>
        <p:xfrm>
          <a:off x="7965344" y="1327807"/>
          <a:ext cx="2839071" cy="195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357">
                  <a:extLst>
                    <a:ext uri="{9D8B030D-6E8A-4147-A177-3AD203B41FA5}">
                      <a16:colId xmlns:a16="http://schemas.microsoft.com/office/drawing/2014/main" val="2008941022"/>
                    </a:ext>
                  </a:extLst>
                </a:gridCol>
                <a:gridCol w="946357">
                  <a:extLst>
                    <a:ext uri="{9D8B030D-6E8A-4147-A177-3AD203B41FA5}">
                      <a16:colId xmlns:a16="http://schemas.microsoft.com/office/drawing/2014/main" val="1094354272"/>
                    </a:ext>
                  </a:extLst>
                </a:gridCol>
                <a:gridCol w="946357">
                  <a:extLst>
                    <a:ext uri="{9D8B030D-6E8A-4147-A177-3AD203B41FA5}">
                      <a16:colId xmlns:a16="http://schemas.microsoft.com/office/drawing/2014/main" val="2586155572"/>
                    </a:ext>
                  </a:extLst>
                </a:gridCol>
              </a:tblGrid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562607"/>
                  </a:ext>
                </a:extLst>
              </a:tr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592283"/>
                  </a:ext>
                </a:extLst>
              </a:tr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108293"/>
                  </a:ext>
                </a:extLst>
              </a:tr>
            </a:tbl>
          </a:graphicData>
        </a:graphic>
      </p:graphicFrame>
      <p:pic>
        <p:nvPicPr>
          <p:cNvPr id="49" name="図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03" y="1772402"/>
            <a:ext cx="1463463" cy="770737"/>
          </a:xfrm>
          <a:prstGeom prst="rect">
            <a:avLst/>
          </a:prstGeom>
          <a:effectLst>
            <a:glow rad="190500">
              <a:srgbClr val="FF0000">
                <a:alpha val="90000"/>
              </a:srgbClr>
            </a:glow>
          </a:effectLst>
        </p:spPr>
      </p:pic>
      <p:sp>
        <p:nvSpPr>
          <p:cNvPr id="50" name="正方形/長方形 49"/>
          <p:cNvSpPr/>
          <p:nvPr/>
        </p:nvSpPr>
        <p:spPr>
          <a:xfrm>
            <a:off x="797010" y="3337312"/>
            <a:ext cx="10650794" cy="458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自分の「同じ種類の建物を横並び」で建てると、</a:t>
            </a:r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ランクアップ</a:t>
            </a:r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！</a:t>
            </a:r>
            <a:endParaRPr kumimoji="1" lang="ja-JP" altLang="en-US" sz="28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2" name="右矢印 51"/>
          <p:cNvSpPr/>
          <p:nvPr/>
        </p:nvSpPr>
        <p:spPr>
          <a:xfrm>
            <a:off x="4623624" y="1852575"/>
            <a:ext cx="2997567" cy="812756"/>
          </a:xfrm>
          <a:prstGeom prst="rightArrow">
            <a:avLst>
              <a:gd name="adj1" fmla="val 39112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98" y="2071361"/>
            <a:ext cx="3202783" cy="375184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57" y="4167689"/>
            <a:ext cx="3751855" cy="1958699"/>
          </a:xfrm>
          <a:prstGeom prst="rect">
            <a:avLst/>
          </a:prstGeom>
        </p:spPr>
      </p:pic>
      <p:sp>
        <p:nvSpPr>
          <p:cNvPr id="100" name="正方形/長方形 99"/>
          <p:cNvSpPr/>
          <p:nvPr/>
        </p:nvSpPr>
        <p:spPr>
          <a:xfrm>
            <a:off x="2188524" y="4176002"/>
            <a:ext cx="928228" cy="645958"/>
          </a:xfrm>
          <a:prstGeom prst="rect">
            <a:avLst/>
          </a:prstGeom>
          <a:solidFill>
            <a:srgbClr val="5A1F9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1" name="表 60"/>
          <p:cNvGraphicFramePr>
            <a:graphicFrameLocks noGrp="1"/>
          </p:cNvGraphicFramePr>
          <p:nvPr/>
        </p:nvGraphicFramePr>
        <p:xfrm>
          <a:off x="1232756" y="4167689"/>
          <a:ext cx="3751856" cy="195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964">
                  <a:extLst>
                    <a:ext uri="{9D8B030D-6E8A-4147-A177-3AD203B41FA5}">
                      <a16:colId xmlns:a16="http://schemas.microsoft.com/office/drawing/2014/main" val="1767655026"/>
                    </a:ext>
                  </a:extLst>
                </a:gridCol>
                <a:gridCol w="937964">
                  <a:extLst>
                    <a:ext uri="{9D8B030D-6E8A-4147-A177-3AD203B41FA5}">
                      <a16:colId xmlns:a16="http://schemas.microsoft.com/office/drawing/2014/main" val="780520678"/>
                    </a:ext>
                  </a:extLst>
                </a:gridCol>
                <a:gridCol w="937964">
                  <a:extLst>
                    <a:ext uri="{9D8B030D-6E8A-4147-A177-3AD203B41FA5}">
                      <a16:colId xmlns:a16="http://schemas.microsoft.com/office/drawing/2014/main" val="2204631246"/>
                    </a:ext>
                  </a:extLst>
                </a:gridCol>
                <a:gridCol w="937964">
                  <a:extLst>
                    <a:ext uri="{9D8B030D-6E8A-4147-A177-3AD203B41FA5}">
                      <a16:colId xmlns:a16="http://schemas.microsoft.com/office/drawing/2014/main" val="4284284510"/>
                    </a:ext>
                  </a:extLst>
                </a:gridCol>
              </a:tblGrid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317353"/>
                  </a:ext>
                </a:extLst>
              </a:tr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133500"/>
                  </a:ext>
                </a:extLst>
              </a:tr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277444"/>
                  </a:ext>
                </a:extLst>
              </a:tr>
            </a:tbl>
          </a:graphicData>
        </a:graphic>
      </p:graphicFrame>
      <p:sp>
        <p:nvSpPr>
          <p:cNvPr id="68" name="正方形/長方形 67"/>
          <p:cNvSpPr/>
          <p:nvPr/>
        </p:nvSpPr>
        <p:spPr>
          <a:xfrm>
            <a:off x="1242492" y="4167688"/>
            <a:ext cx="928228" cy="645958"/>
          </a:xfrm>
          <a:prstGeom prst="rect">
            <a:avLst/>
          </a:prstGeom>
          <a:solidFill>
            <a:srgbClr val="5A1F9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2" name="図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30" y="3929162"/>
            <a:ext cx="982615" cy="909583"/>
          </a:xfrm>
          <a:prstGeom prst="rect">
            <a:avLst/>
          </a:prstGeom>
          <a:effectLst>
            <a:glow rad="127000">
              <a:srgbClr val="0070C0">
                <a:alpha val="85000"/>
              </a:srgbClr>
            </a:glow>
          </a:effectLst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35" y="4611614"/>
            <a:ext cx="1463463" cy="770737"/>
          </a:xfrm>
          <a:prstGeom prst="rect">
            <a:avLst/>
          </a:prstGeom>
          <a:effectLst>
            <a:glow rad="190500">
              <a:srgbClr val="FF0000">
                <a:alpha val="90000"/>
              </a:srgbClr>
            </a:glow>
          </a:effectLst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924" y="4146436"/>
            <a:ext cx="3751855" cy="1958699"/>
          </a:xfrm>
          <a:prstGeom prst="rect">
            <a:avLst/>
          </a:prstGeom>
        </p:spPr>
      </p:pic>
      <p:graphicFrame>
        <p:nvGraphicFramePr>
          <p:cNvPr id="76" name="表 75"/>
          <p:cNvGraphicFramePr>
            <a:graphicFrameLocks noGrp="1"/>
          </p:cNvGraphicFramePr>
          <p:nvPr/>
        </p:nvGraphicFramePr>
        <p:xfrm>
          <a:off x="7337923" y="4146436"/>
          <a:ext cx="3751856" cy="195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964">
                  <a:extLst>
                    <a:ext uri="{9D8B030D-6E8A-4147-A177-3AD203B41FA5}">
                      <a16:colId xmlns:a16="http://schemas.microsoft.com/office/drawing/2014/main" val="1767655026"/>
                    </a:ext>
                  </a:extLst>
                </a:gridCol>
                <a:gridCol w="937964">
                  <a:extLst>
                    <a:ext uri="{9D8B030D-6E8A-4147-A177-3AD203B41FA5}">
                      <a16:colId xmlns:a16="http://schemas.microsoft.com/office/drawing/2014/main" val="780520678"/>
                    </a:ext>
                  </a:extLst>
                </a:gridCol>
                <a:gridCol w="937964">
                  <a:extLst>
                    <a:ext uri="{9D8B030D-6E8A-4147-A177-3AD203B41FA5}">
                      <a16:colId xmlns:a16="http://schemas.microsoft.com/office/drawing/2014/main" val="2204631246"/>
                    </a:ext>
                  </a:extLst>
                </a:gridCol>
                <a:gridCol w="937964">
                  <a:extLst>
                    <a:ext uri="{9D8B030D-6E8A-4147-A177-3AD203B41FA5}">
                      <a16:colId xmlns:a16="http://schemas.microsoft.com/office/drawing/2014/main" val="4284284510"/>
                    </a:ext>
                  </a:extLst>
                </a:gridCol>
              </a:tblGrid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317353"/>
                  </a:ext>
                </a:extLst>
              </a:tr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133500"/>
                  </a:ext>
                </a:extLst>
              </a:tr>
              <a:tr h="6529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277444"/>
                  </a:ext>
                </a:extLst>
              </a:tr>
            </a:tbl>
          </a:graphicData>
        </a:graphic>
      </p:graphicFrame>
      <p:pic>
        <p:nvPicPr>
          <p:cNvPr id="87" name="図 8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36" y="3909011"/>
            <a:ext cx="982615" cy="909583"/>
          </a:xfrm>
          <a:prstGeom prst="rect">
            <a:avLst/>
          </a:prstGeom>
          <a:effectLst/>
        </p:spPr>
      </p:pic>
      <p:pic>
        <p:nvPicPr>
          <p:cNvPr id="88" name="図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02" y="4590361"/>
            <a:ext cx="1463463" cy="770737"/>
          </a:xfrm>
          <a:prstGeom prst="rect">
            <a:avLst/>
          </a:prstGeom>
          <a:effectLst>
            <a:glow rad="190500">
              <a:srgbClr val="FF0000">
                <a:alpha val="90000"/>
              </a:srgbClr>
            </a:glow>
          </a:effectLst>
        </p:spPr>
      </p:pic>
      <p:pic>
        <p:nvPicPr>
          <p:cNvPr id="89" name="図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89" y="5196041"/>
            <a:ext cx="982615" cy="909583"/>
          </a:xfrm>
          <a:prstGeom prst="rect">
            <a:avLst/>
          </a:prstGeom>
          <a:effectLst>
            <a:glow rad="127000">
              <a:srgbClr val="FF0000">
                <a:alpha val="85000"/>
              </a:srgbClr>
            </a:glow>
          </a:effectLst>
        </p:spPr>
      </p:pic>
      <p:pic>
        <p:nvPicPr>
          <p:cNvPr id="90" name="図 89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139" y="4562219"/>
            <a:ext cx="982615" cy="909583"/>
          </a:xfrm>
          <a:prstGeom prst="rect">
            <a:avLst/>
          </a:prstGeom>
          <a:effectLst/>
        </p:spPr>
      </p:pic>
      <p:sp>
        <p:nvSpPr>
          <p:cNvPr id="91" name="正方形/長方形 90"/>
          <p:cNvSpPr/>
          <p:nvPr/>
        </p:nvSpPr>
        <p:spPr>
          <a:xfrm>
            <a:off x="797010" y="6170765"/>
            <a:ext cx="10650794" cy="458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ランクアップした時、「周囲の同種のライバルの建物」は</a:t>
            </a:r>
            <a:r>
              <a:rPr lang="ja-JP" altLang="en-US" sz="2800" b="1" smtClean="0">
                <a:solidFill>
                  <a:srgbClr val="00206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消滅</a:t>
            </a:r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！</a:t>
            </a:r>
            <a:endParaRPr kumimoji="1" lang="ja-JP" altLang="en-US" sz="28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92" name="右矢印 91"/>
          <p:cNvSpPr/>
          <p:nvPr/>
        </p:nvSpPr>
        <p:spPr>
          <a:xfrm>
            <a:off x="5279007" y="4846160"/>
            <a:ext cx="1785162" cy="601756"/>
          </a:xfrm>
          <a:prstGeom prst="rightArrow">
            <a:avLst>
              <a:gd name="adj1" fmla="val 42741"/>
              <a:gd name="adj2" fmla="val 3729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231774" y="4817554"/>
            <a:ext cx="928228" cy="645958"/>
          </a:xfrm>
          <a:prstGeom prst="rect">
            <a:avLst/>
          </a:prstGeom>
          <a:solidFill>
            <a:srgbClr val="5A1F9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217799" y="5470188"/>
            <a:ext cx="928228" cy="645958"/>
          </a:xfrm>
          <a:prstGeom prst="rect">
            <a:avLst/>
          </a:prstGeom>
          <a:solidFill>
            <a:srgbClr val="5A1F9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2177982" y="5470444"/>
            <a:ext cx="928228" cy="645958"/>
          </a:xfrm>
          <a:prstGeom prst="rect">
            <a:avLst/>
          </a:prstGeom>
          <a:solidFill>
            <a:srgbClr val="5A1F9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3106070" y="5470444"/>
            <a:ext cx="928228" cy="645958"/>
          </a:xfrm>
          <a:prstGeom prst="rect">
            <a:avLst/>
          </a:prstGeom>
          <a:solidFill>
            <a:srgbClr val="5A1F9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4056385" y="4158395"/>
            <a:ext cx="928228" cy="645958"/>
          </a:xfrm>
          <a:prstGeom prst="rect">
            <a:avLst/>
          </a:prstGeom>
          <a:solidFill>
            <a:srgbClr val="5A1F9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4040837" y="5490460"/>
            <a:ext cx="928228" cy="645958"/>
          </a:xfrm>
          <a:prstGeom prst="rect">
            <a:avLst/>
          </a:prstGeom>
          <a:solidFill>
            <a:srgbClr val="5A1F9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3113247" y="4156802"/>
            <a:ext cx="928228" cy="645958"/>
          </a:xfrm>
          <a:prstGeom prst="rect">
            <a:avLst/>
          </a:prstGeom>
          <a:solidFill>
            <a:srgbClr val="5A1F9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4043218" y="4804125"/>
            <a:ext cx="928228" cy="645958"/>
          </a:xfrm>
          <a:prstGeom prst="rect">
            <a:avLst/>
          </a:prstGeom>
          <a:solidFill>
            <a:srgbClr val="5A1F9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7" y="4557499"/>
            <a:ext cx="982615" cy="909583"/>
          </a:xfrm>
          <a:prstGeom prst="rect">
            <a:avLst/>
          </a:prstGeom>
          <a:effectLst>
            <a:glow rad="127000">
              <a:srgbClr val="00B050">
                <a:alpha val="85000"/>
              </a:srgbClr>
            </a:glow>
          </a:effectLst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87" y="5181367"/>
            <a:ext cx="982615" cy="909583"/>
          </a:xfrm>
          <a:prstGeom prst="rect">
            <a:avLst/>
          </a:prstGeom>
          <a:effectLst>
            <a:glow rad="127000">
              <a:srgbClr val="FF0000">
                <a:alpha val="85000"/>
              </a:srgbClr>
            </a:glow>
          </a:effectLst>
        </p:spPr>
      </p:pic>
      <p:sp>
        <p:nvSpPr>
          <p:cNvPr id="104" name="テキスト ボックス 103"/>
          <p:cNvSpPr txBox="1"/>
          <p:nvPr/>
        </p:nvSpPr>
        <p:spPr>
          <a:xfrm>
            <a:off x="5647748" y="4836020"/>
            <a:ext cx="984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smtClean="0">
                <a:solidFill>
                  <a:srgbClr val="00206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廃業</a:t>
            </a:r>
            <a:endParaRPr kumimoji="1" lang="ja-JP" altLang="en-US" sz="2800" b="1">
              <a:solidFill>
                <a:srgbClr val="00206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68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1743734" y="1137285"/>
            <a:ext cx="8662462" cy="50430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円弧 26"/>
          <p:cNvSpPr/>
          <p:nvPr/>
        </p:nvSpPr>
        <p:spPr>
          <a:xfrm flipH="1">
            <a:off x="8655186" y="4736569"/>
            <a:ext cx="3485414" cy="2876480"/>
          </a:xfrm>
          <a:prstGeom prst="arc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865341"/>
              </p:ext>
            </p:extLst>
          </p:nvPr>
        </p:nvGraphicFramePr>
        <p:xfrm>
          <a:off x="3277635" y="1352304"/>
          <a:ext cx="5415328" cy="391725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76916">
                  <a:extLst>
                    <a:ext uri="{9D8B030D-6E8A-4147-A177-3AD203B41FA5}">
                      <a16:colId xmlns:a16="http://schemas.microsoft.com/office/drawing/2014/main" val="3940356831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1525779215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766951715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3872033456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2553003258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3016617798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1184642971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87186436"/>
                    </a:ext>
                  </a:extLst>
                </a:gridCol>
              </a:tblGrid>
              <a:tr h="48965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90256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54162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005744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121947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354047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674725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724624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5037"/>
                  </a:ext>
                </a:extLst>
              </a:tr>
            </a:tbl>
          </a:graphicData>
        </a:graphic>
      </p:graphicFrame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39" y="1137285"/>
            <a:ext cx="721372" cy="66433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71" y="1803649"/>
            <a:ext cx="852096" cy="73995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471" y="2478580"/>
            <a:ext cx="852096" cy="7550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758" y="3233640"/>
            <a:ext cx="798364" cy="71280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3565289" y="56473"/>
            <a:ext cx="5004817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アクションカード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85" y="4442894"/>
            <a:ext cx="1208753" cy="16358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71" y="4442893"/>
            <a:ext cx="1182052" cy="169970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79" y="4442893"/>
            <a:ext cx="1208753" cy="1635861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301" y="1137285"/>
            <a:ext cx="1441592" cy="134129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43" y="2609094"/>
            <a:ext cx="1381704" cy="1285574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43" y="5269560"/>
            <a:ext cx="662754" cy="808304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9625857" y="5350546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X3</a:t>
            </a:r>
            <a:endParaRPr 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286565" y="1534847"/>
            <a:ext cx="212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527843" y="2041499"/>
            <a:ext cx="16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ターン</a:t>
            </a:r>
            <a:endParaRPr 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286565" y="2983098"/>
            <a:ext cx="212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9" y="4407220"/>
            <a:ext cx="1234455" cy="1670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テキスト ボックス 37"/>
          <p:cNvSpPr txBox="1"/>
          <p:nvPr/>
        </p:nvSpPr>
        <p:spPr>
          <a:xfrm>
            <a:off x="2509971" y="1246283"/>
            <a:ext cx="6518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２．フィールドにドラッグ＆ドロップ</a:t>
            </a:r>
            <a:endParaRPr 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01" y="2086265"/>
            <a:ext cx="636110" cy="914683"/>
          </a:xfrm>
          <a:prstGeom prst="rect">
            <a:avLst/>
          </a:prstGeom>
          <a:effectLst>
            <a:glow rad="254000">
              <a:srgbClr val="FF0000"/>
            </a:glow>
          </a:effectLst>
        </p:spPr>
      </p:pic>
      <p:sp>
        <p:nvSpPr>
          <p:cNvPr id="4" name="上矢印 3"/>
          <p:cNvSpPr/>
          <p:nvPr/>
        </p:nvSpPr>
        <p:spPr>
          <a:xfrm>
            <a:off x="5388901" y="3045925"/>
            <a:ext cx="587209" cy="859389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55" y="3719906"/>
            <a:ext cx="1680246" cy="2416080"/>
          </a:xfrm>
          <a:prstGeom prst="rect">
            <a:avLst/>
          </a:prstGeom>
          <a:effectLst>
            <a:glow rad="254000">
              <a:srgbClr val="FF0000"/>
            </a:glow>
          </a:effectLst>
        </p:spPr>
      </p:pic>
      <p:sp>
        <p:nvSpPr>
          <p:cNvPr id="37" name="テキスト ボックス 36"/>
          <p:cNvSpPr txBox="1"/>
          <p:nvPr/>
        </p:nvSpPr>
        <p:spPr>
          <a:xfrm>
            <a:off x="4017710" y="6142602"/>
            <a:ext cx="30024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１．カード選択</a:t>
            </a:r>
            <a:endParaRPr 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29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正方形/長方形 84"/>
          <p:cNvSpPr/>
          <p:nvPr/>
        </p:nvSpPr>
        <p:spPr>
          <a:xfrm>
            <a:off x="3565289" y="56473"/>
            <a:ext cx="5004817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メテオの場合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795768" y="1113125"/>
            <a:ext cx="2312125" cy="8240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コスト</a:t>
            </a:r>
            <a:endParaRPr lang="en-US" sz="4000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H="1" flipV="1">
            <a:off x="4551308" y="1237512"/>
            <a:ext cx="2219425" cy="3574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6795768" y="2210823"/>
            <a:ext cx="2312125" cy="8240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カード名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6795768" y="4693520"/>
            <a:ext cx="2312125" cy="8240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スコア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461358" y="3446901"/>
            <a:ext cx="2980944" cy="8240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カード効果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8" y="500837"/>
            <a:ext cx="3911238" cy="5689069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1953296" y="1394966"/>
            <a:ext cx="2024743" cy="574765"/>
          </a:xfrm>
          <a:prstGeom prst="rect">
            <a:avLst/>
          </a:prstGeom>
          <a:noFill/>
          <a:ln w="76200">
            <a:solidFill>
              <a:srgbClr val="FFFF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直線矢印コネクタ 21"/>
          <p:cNvCxnSpPr/>
          <p:nvPr/>
        </p:nvCxnSpPr>
        <p:spPr>
          <a:xfrm flipH="1" flipV="1">
            <a:off x="4075611" y="1839331"/>
            <a:ext cx="2670085" cy="7799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H="1">
            <a:off x="4330700" y="5104965"/>
            <a:ext cx="2465068" cy="2769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365028" y="3883138"/>
            <a:ext cx="2087205" cy="5070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0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1743734" y="1137285"/>
            <a:ext cx="8662462" cy="50430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円弧 26"/>
          <p:cNvSpPr/>
          <p:nvPr/>
        </p:nvSpPr>
        <p:spPr>
          <a:xfrm flipH="1">
            <a:off x="8655186" y="4736569"/>
            <a:ext cx="3485414" cy="2876480"/>
          </a:xfrm>
          <a:prstGeom prst="arc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865341"/>
              </p:ext>
            </p:extLst>
          </p:nvPr>
        </p:nvGraphicFramePr>
        <p:xfrm>
          <a:off x="3277635" y="1352304"/>
          <a:ext cx="5415328" cy="391725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76916">
                  <a:extLst>
                    <a:ext uri="{9D8B030D-6E8A-4147-A177-3AD203B41FA5}">
                      <a16:colId xmlns:a16="http://schemas.microsoft.com/office/drawing/2014/main" val="3940356831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1525779215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766951715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3872033456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2553003258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3016617798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1184642971"/>
                    </a:ext>
                  </a:extLst>
                </a:gridCol>
                <a:gridCol w="676916">
                  <a:extLst>
                    <a:ext uri="{9D8B030D-6E8A-4147-A177-3AD203B41FA5}">
                      <a16:colId xmlns:a16="http://schemas.microsoft.com/office/drawing/2014/main" val="87186436"/>
                    </a:ext>
                  </a:extLst>
                </a:gridCol>
              </a:tblGrid>
              <a:tr h="48965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90256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54162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005744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121947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354047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674725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724624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558" marR="65558" marT="32779" marB="32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5037"/>
                  </a:ext>
                </a:extLst>
              </a:tr>
            </a:tbl>
          </a:graphicData>
        </a:graphic>
      </p:graphicFrame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39" y="1137285"/>
            <a:ext cx="721372" cy="66433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71" y="1803649"/>
            <a:ext cx="852096" cy="73995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471" y="2478580"/>
            <a:ext cx="852096" cy="7550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758" y="3233640"/>
            <a:ext cx="798364" cy="71280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3565289" y="56473"/>
            <a:ext cx="5004817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ワイルドの場合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50" y="4442894"/>
            <a:ext cx="1208753" cy="163586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79" y="4442893"/>
            <a:ext cx="1208753" cy="1635861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301" y="1137285"/>
            <a:ext cx="1441592" cy="134129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43" y="2609094"/>
            <a:ext cx="1381704" cy="1285574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43" y="5269560"/>
            <a:ext cx="662754" cy="808304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9625857" y="5350546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X3</a:t>
            </a:r>
            <a:endParaRPr 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286565" y="1534847"/>
            <a:ext cx="212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527843" y="2041499"/>
            <a:ext cx="16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ターン</a:t>
            </a:r>
            <a:endParaRPr 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286565" y="2983098"/>
            <a:ext cx="212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9" y="4407220"/>
            <a:ext cx="1234455" cy="1670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テキスト ボックス 37"/>
          <p:cNvSpPr txBox="1"/>
          <p:nvPr/>
        </p:nvSpPr>
        <p:spPr>
          <a:xfrm>
            <a:off x="4131831" y="1738794"/>
            <a:ext cx="47181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３．建物の隣にドロップ</a:t>
            </a:r>
            <a:endParaRPr 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94" y="4417122"/>
            <a:ext cx="1173491" cy="1687401"/>
          </a:xfrm>
          <a:prstGeom prst="rect">
            <a:avLst/>
          </a:prstGeom>
          <a:effectLst>
            <a:glow>
              <a:srgbClr val="FF0000"/>
            </a:glow>
          </a:effectLst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84" y="2752321"/>
            <a:ext cx="587209" cy="587209"/>
          </a:xfrm>
          <a:prstGeom prst="rect">
            <a:avLst/>
          </a:prstGeom>
          <a:effectLst>
            <a:glow rad="254000">
              <a:srgbClr val="FF0000"/>
            </a:glo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46" y="3723893"/>
            <a:ext cx="1682077" cy="2418710"/>
          </a:xfrm>
          <a:prstGeom prst="rect">
            <a:avLst/>
          </a:prstGeom>
          <a:effectLst>
            <a:glow rad="254000">
              <a:srgbClr val="FF0000"/>
            </a:glow>
          </a:effectLst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025" y="2707830"/>
            <a:ext cx="503196" cy="723560"/>
          </a:xfrm>
          <a:prstGeom prst="rect">
            <a:avLst/>
          </a:prstGeom>
          <a:effectLst>
            <a:glow rad="254000">
              <a:srgbClr val="FF0000"/>
            </a:glow>
          </a:effectLst>
        </p:spPr>
      </p:pic>
      <p:sp>
        <p:nvSpPr>
          <p:cNvPr id="4" name="上矢印 3"/>
          <p:cNvSpPr/>
          <p:nvPr/>
        </p:nvSpPr>
        <p:spPr>
          <a:xfrm rot="19734555">
            <a:off x="6322001" y="3120806"/>
            <a:ext cx="587209" cy="859389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252769" y="6142603"/>
            <a:ext cx="30024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１．カード選択</a:t>
            </a:r>
            <a:endParaRPr 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7030837" y="2738530"/>
            <a:ext cx="233801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２．ドラッグ</a:t>
            </a:r>
            <a:endParaRPr 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27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200400" y="150027"/>
            <a:ext cx="5638800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ターンエンド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41" name="図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6" y="2433485"/>
            <a:ext cx="3979616" cy="2249550"/>
          </a:xfrm>
          <a:prstGeom prst="rect">
            <a:avLst/>
          </a:prstGeom>
        </p:spPr>
      </p:pic>
      <p:sp>
        <p:nvSpPr>
          <p:cNvPr id="142" name="楕円 141"/>
          <p:cNvSpPr/>
          <p:nvPr/>
        </p:nvSpPr>
        <p:spPr>
          <a:xfrm>
            <a:off x="3421626" y="3126658"/>
            <a:ext cx="877285" cy="634182"/>
          </a:xfrm>
          <a:prstGeom prst="ellipse">
            <a:avLst/>
          </a:prstGeom>
          <a:solidFill>
            <a:srgbClr val="FF0000">
              <a:alpha val="1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3" name="楕円 142"/>
          <p:cNvSpPr/>
          <p:nvPr/>
        </p:nvSpPr>
        <p:spPr>
          <a:xfrm>
            <a:off x="3438862" y="3917307"/>
            <a:ext cx="842811" cy="609261"/>
          </a:xfrm>
          <a:prstGeom prst="ellipse">
            <a:avLst/>
          </a:prstGeom>
          <a:solidFill>
            <a:srgbClr val="FF0000">
              <a:alpha val="1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5" name="直線コネクタ 144"/>
          <p:cNvCxnSpPr>
            <a:stCxn id="142" idx="6"/>
          </p:cNvCxnSpPr>
          <p:nvPr/>
        </p:nvCxnSpPr>
        <p:spPr>
          <a:xfrm flipV="1">
            <a:off x="4298911" y="2053713"/>
            <a:ext cx="1497205" cy="13900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正方形/長方形 146"/>
          <p:cNvSpPr/>
          <p:nvPr/>
        </p:nvSpPr>
        <p:spPr>
          <a:xfrm>
            <a:off x="6144987" y="2457287"/>
            <a:ext cx="5692879" cy="98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ターンの制限時間は</a:t>
            </a:r>
            <a:r>
              <a:rPr lang="en-US" altLang="ja-JP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20</a:t>
            </a:r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秒</a:t>
            </a:r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！</a:t>
            </a:r>
            <a:endParaRPr lang="en-US" altLang="ja-JP" sz="28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en-US" altLang="ja-JP" sz="28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20</a:t>
            </a:r>
            <a:r>
              <a:rPr kumimoji="1"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秒経過で強制的にターンエンド</a:t>
            </a:r>
            <a:endParaRPr kumimoji="1" lang="ja-JP" altLang="en-US" sz="28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48" name="図 1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3" t="34566" r="9731" b="47129"/>
          <a:stretch/>
        </p:blipFill>
        <p:spPr>
          <a:xfrm>
            <a:off x="5869858" y="1306453"/>
            <a:ext cx="1247783" cy="1127032"/>
          </a:xfrm>
          <a:prstGeom prst="rect">
            <a:avLst/>
          </a:prstGeom>
        </p:spPr>
      </p:pic>
      <p:pic>
        <p:nvPicPr>
          <p:cNvPr id="149" name="図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65" y="4209473"/>
            <a:ext cx="1047135" cy="1047135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41" y="4123780"/>
            <a:ext cx="1047135" cy="1047135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819" y="4245359"/>
            <a:ext cx="1047135" cy="1047135"/>
          </a:xfrm>
          <a:prstGeom prst="rect">
            <a:avLst/>
          </a:prstGeom>
        </p:spPr>
      </p:pic>
      <p:cxnSp>
        <p:nvCxnSpPr>
          <p:cNvPr id="152" name="直線コネクタ 151"/>
          <p:cNvCxnSpPr/>
          <p:nvPr/>
        </p:nvCxnSpPr>
        <p:spPr>
          <a:xfrm>
            <a:off x="4273340" y="4301328"/>
            <a:ext cx="1547082" cy="8410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正方形/長方形 153"/>
          <p:cNvSpPr/>
          <p:nvPr/>
        </p:nvSpPr>
        <p:spPr>
          <a:xfrm>
            <a:off x="5717458" y="5489881"/>
            <a:ext cx="6474542" cy="845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ターン使用できるコストは</a:t>
            </a:r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３</a:t>
            </a:r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まで！</a:t>
            </a:r>
            <a:endParaRPr lang="en-US" altLang="ja-JP" sz="28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全て消費でターンエンド</a:t>
            </a:r>
            <a:endParaRPr lang="en-US" altLang="ja-JP" sz="28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55" name="右矢印 154"/>
          <p:cNvSpPr/>
          <p:nvPr/>
        </p:nvSpPr>
        <p:spPr>
          <a:xfrm>
            <a:off x="6231041" y="5058692"/>
            <a:ext cx="4859746" cy="378382"/>
          </a:xfrm>
          <a:prstGeom prst="rightArrow">
            <a:avLst>
              <a:gd name="adj1" fmla="val 18818"/>
              <a:gd name="adj2" fmla="val 15134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6" name="楕円 155"/>
          <p:cNvSpPr/>
          <p:nvPr/>
        </p:nvSpPr>
        <p:spPr>
          <a:xfrm>
            <a:off x="10617671" y="4392721"/>
            <a:ext cx="1356852" cy="75241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ターンエンド</a:t>
            </a:r>
            <a:endParaRPr kumimoji="1" lang="ja-JP" altLang="en-US" sz="20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061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166</Words>
  <Application>Microsoft Office PowerPoint</Application>
  <PresentationFormat>ワイド画面</PresentationFormat>
  <Paragraphs>53</Paragraphs>
  <Slides>8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HGP創英角ﾎﾟｯﾌﾟ体</vt:lpstr>
      <vt:lpstr>HGS創英角ﾎﾟｯﾌﾟ体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ohs75023</dc:creator>
  <cp:lastModifiedBy>ohs75023</cp:lastModifiedBy>
  <cp:revision>117</cp:revision>
  <dcterms:created xsi:type="dcterms:W3CDTF">2019-10-15T05:17:03Z</dcterms:created>
  <dcterms:modified xsi:type="dcterms:W3CDTF">2019-10-28T05:25:24Z</dcterms:modified>
</cp:coreProperties>
</file>